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Asap"/>
      <p:regular r:id="rId17"/>
      <p:bold r:id="rId18"/>
      <p:italic r:id="rId19"/>
      <p:boldItalic r:id="rId20"/>
    </p:embeddedFont>
    <p:embeddedFont>
      <p:font typeface="Noto Sans JP"/>
      <p:regular r:id="rId21"/>
      <p:bold r:id="rId22"/>
    </p:embeddedFont>
    <p:embeddedFont>
      <p:font typeface="M PLUS 1 Medium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sap-boldItalic.fntdata"/><Relationship Id="rId11" Type="http://schemas.openxmlformats.org/officeDocument/2006/relationships/slide" Target="slides/slide7.xml"/><Relationship Id="rId22" Type="http://schemas.openxmlformats.org/officeDocument/2006/relationships/font" Target="fonts/NotoSansJP-bold.fntdata"/><Relationship Id="rId10" Type="http://schemas.openxmlformats.org/officeDocument/2006/relationships/slide" Target="slides/slide6.xml"/><Relationship Id="rId21" Type="http://schemas.openxmlformats.org/officeDocument/2006/relationships/font" Target="fonts/NotoSansJP-regular.fntdata"/><Relationship Id="rId13" Type="http://schemas.openxmlformats.org/officeDocument/2006/relationships/slide" Target="slides/slide9.xml"/><Relationship Id="rId24" Type="http://schemas.openxmlformats.org/officeDocument/2006/relationships/font" Target="fonts/MPLUS1Medium-bold.fntdata"/><Relationship Id="rId12" Type="http://schemas.openxmlformats.org/officeDocument/2006/relationships/slide" Target="slides/slide8.xml"/><Relationship Id="rId23" Type="http://schemas.openxmlformats.org/officeDocument/2006/relationships/font" Target="fonts/MPLUS1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sap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Asap-italic.fntdata"/><Relationship Id="rId6" Type="http://schemas.openxmlformats.org/officeDocument/2006/relationships/slide" Target="slides/slide2.xml"/><Relationship Id="rId18" Type="http://schemas.openxmlformats.org/officeDocument/2006/relationships/font" Target="fonts/Asap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73a98a289_0_1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c73a98a289_0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c73a98a289_0_9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c73a98a289_0_9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c73a98a289_0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c73a98a289_0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c73a98a289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c73a98a289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c73a98a289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c73a98a289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c73a98a289_0_8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c73a98a289_0_8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73a98a289_0_9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c73a98a289_0_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c73a98a289_0_9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c73a98a289_0_9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c73a98a289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c73a98a289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c73a98a289_0_9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c73a98a289_0_9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73a98a289_0_9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73a98a289_0_9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Relationship Id="rId4" Type="http://schemas.openxmlformats.org/officeDocument/2006/relationships/image" Target="../media/image1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5.jpg"/><Relationship Id="rId5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369225" y="392074"/>
            <a:ext cx="8442600" cy="4372800"/>
            <a:chOff x="369225" y="392074"/>
            <a:chExt cx="8442600" cy="4372800"/>
          </a:xfrm>
        </p:grpSpPr>
        <p:pic>
          <p:nvPicPr>
            <p:cNvPr id="55" name="Google Shape;55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1672" y="392075"/>
              <a:ext cx="3500152" cy="43727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" name="Google Shape;56;p13"/>
            <p:cNvSpPr/>
            <p:nvPr/>
          </p:nvSpPr>
          <p:spPr>
            <a:xfrm>
              <a:off x="369225" y="2127525"/>
              <a:ext cx="3173100" cy="8358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369225" y="392074"/>
              <a:ext cx="8442600" cy="4372800"/>
            </a:xfrm>
            <a:prstGeom prst="rect">
              <a:avLst/>
            </a:prstGeom>
            <a:noFill/>
            <a:ln cap="flat" cmpd="sng" w="2857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8" name="Google Shape;58;p13"/>
            <p:cNvSpPr txBox="1"/>
            <p:nvPr/>
          </p:nvSpPr>
          <p:spPr>
            <a:xfrm>
              <a:off x="620017" y="1651350"/>
              <a:ext cx="4270500" cy="184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3000">
                  <a:latin typeface="Noto Sans JP"/>
                  <a:ea typeface="Noto Sans JP"/>
                  <a:cs typeface="Noto Sans JP"/>
                  <a:sym typeface="Noto Sans JP"/>
                </a:rPr>
                <a:t>基本元件介紹</a:t>
              </a:r>
              <a:endParaRPr sz="3000">
                <a:solidFill>
                  <a:srgbClr val="000000"/>
                </a:solidFill>
                <a:latin typeface="M PLUS 1 Medium"/>
                <a:ea typeface="M PLUS 1 Medium"/>
                <a:cs typeface="M PLUS 1 Medium"/>
                <a:sym typeface="M PLUS 1 Medium"/>
              </a:endParaRPr>
            </a:p>
          </p:txBody>
        </p:sp>
        <p:sp>
          <p:nvSpPr>
            <p:cNvPr id="59" name="Google Shape;59;p13"/>
            <p:cNvSpPr txBox="1"/>
            <p:nvPr/>
          </p:nvSpPr>
          <p:spPr>
            <a:xfrm>
              <a:off x="620025" y="3193750"/>
              <a:ext cx="1738200" cy="37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8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講師：燒臘</a:t>
              </a:r>
              <a:endParaRPr b="1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60" name="Google Shape;60;p13"/>
            <p:cNvSpPr txBox="1"/>
            <p:nvPr/>
          </p:nvSpPr>
          <p:spPr>
            <a:xfrm>
              <a:off x="620025" y="1352100"/>
              <a:ext cx="4570800" cy="68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800">
                  <a:solidFill>
                    <a:srgbClr val="595959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新知所網 NKFW 第三週</a:t>
              </a:r>
              <a:endParaRPr b="1" sz="1800">
                <a:solidFill>
                  <a:srgbClr val="595959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/>
        </p:nvSpPr>
        <p:spPr>
          <a:xfrm>
            <a:off x="6028713" y="2418688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▲伺服馬達</a:t>
            </a:r>
            <a:endParaRPr b="1"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6325" y="220450"/>
            <a:ext cx="408265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3"/>
          <p:cNvPicPr preferRelativeResize="0"/>
          <p:nvPr/>
        </p:nvPicPr>
        <p:blipFill rotWithShape="1">
          <a:blip r:embed="rId3">
            <a:alphaModFix/>
          </a:blip>
          <a:srcRect b="0" l="22293" r="20691" t="13337"/>
          <a:stretch/>
        </p:blipFill>
        <p:spPr>
          <a:xfrm>
            <a:off x="5946150" y="936075"/>
            <a:ext cx="2616540" cy="29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/>
        </p:nvSpPr>
        <p:spPr>
          <a:xfrm>
            <a:off x="2093800" y="4132963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▲杜邦線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6583563" y="4132963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▲LED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4">
            <a:alphaModFix/>
          </a:blip>
          <a:srcRect b="18238" l="0" r="0" t="9788"/>
          <a:stretch/>
        </p:blipFill>
        <p:spPr>
          <a:xfrm>
            <a:off x="196638" y="936075"/>
            <a:ext cx="5525325" cy="29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/>
          <p:nvPr/>
        </p:nvSpPr>
        <p:spPr>
          <a:xfrm>
            <a:off x="6066575" y="1755100"/>
            <a:ext cx="785400" cy="4422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lt2"/>
                </a:solidFill>
              </a:rPr>
              <a:t>green</a:t>
            </a:r>
            <a:endParaRPr sz="1700">
              <a:solidFill>
                <a:schemeClr val="lt2"/>
              </a:solidFill>
            </a:endParaRPr>
          </a:p>
        </p:txBody>
      </p:sp>
      <p:sp>
        <p:nvSpPr>
          <p:cNvPr id="133" name="Google Shape;133;p23"/>
          <p:cNvSpPr/>
          <p:nvPr/>
        </p:nvSpPr>
        <p:spPr>
          <a:xfrm>
            <a:off x="7842450" y="1755100"/>
            <a:ext cx="673500" cy="4422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lt2"/>
                </a:solidFill>
              </a:rPr>
              <a:t>blue</a:t>
            </a:r>
            <a:endParaRPr sz="1700">
              <a:solidFill>
                <a:schemeClr val="lt2"/>
              </a:solidFill>
            </a:endParaRPr>
          </a:p>
        </p:txBody>
      </p:sp>
      <p:sp>
        <p:nvSpPr>
          <p:cNvPr id="134" name="Google Shape;134;p23"/>
          <p:cNvSpPr/>
          <p:nvPr/>
        </p:nvSpPr>
        <p:spPr>
          <a:xfrm>
            <a:off x="7842450" y="2614325"/>
            <a:ext cx="673500" cy="4422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lt2"/>
                </a:solidFill>
              </a:rPr>
              <a:t>red</a:t>
            </a:r>
            <a:endParaRPr sz="1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/>
        </p:nvSpPr>
        <p:spPr>
          <a:xfrm>
            <a:off x="540300" y="3772575"/>
            <a:ext cx="2625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▲電晶體(transistor)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6323530" y="3772575"/>
            <a:ext cx="22398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▲電容 (capacitor)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 rotWithShape="1">
          <a:blip r:embed="rId3">
            <a:alphaModFix/>
          </a:blip>
          <a:srcRect b="3183" l="3407" r="3482" t="2911"/>
          <a:stretch/>
        </p:blipFill>
        <p:spPr>
          <a:xfrm>
            <a:off x="326675" y="1241700"/>
            <a:ext cx="2150200" cy="2294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73475" y="928725"/>
            <a:ext cx="2843851" cy="2843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01450" y="1321200"/>
            <a:ext cx="3247451" cy="2058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4"/>
          <p:cNvSpPr txBox="1"/>
          <p:nvPr/>
        </p:nvSpPr>
        <p:spPr>
          <a:xfrm>
            <a:off x="3346075" y="3772575"/>
            <a:ext cx="2150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▲二極體 (diode)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543500" y="338425"/>
            <a:ext cx="4570800" cy="6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材料清單</a:t>
            </a:r>
            <a:endParaRPr b="1" sz="30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658425" y="1019725"/>
            <a:ext cx="33123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ESP3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  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x1 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伺服馬達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電晶體 ( transistor ) 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LED ( 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green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)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LED ( blue ) x2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LED（red）x2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電阻器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( resistor ) 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x3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二極體 ( diode 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 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x2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DHT11 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BME280 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4574725" y="1019725"/>
            <a:ext cx="42267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9V 電池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麵包板 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滑動開關 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按鈕開關 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變壓模組 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電池轉接線 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Micro USB 數據線 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電容 ( capacitor ) x1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icrosoft JhengHei"/>
              <a:buChar char="●"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杜邦線 x1袋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49751" y="945125"/>
            <a:ext cx="4149924" cy="261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4325" y="945125"/>
            <a:ext cx="3885850" cy="2615973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1572600" y="3756163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▲電池轉接線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5810050" y="3756163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▲9V 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電池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438" y="904075"/>
            <a:ext cx="3724801" cy="252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07438" y="772425"/>
            <a:ext cx="4346127" cy="32595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1538175" y="4132963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麵包板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5665838" y="4132963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</a:t>
            </a: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變壓模組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/>
        </p:nvSpPr>
        <p:spPr>
          <a:xfrm>
            <a:off x="1538175" y="4132963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▲ESP32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5469074" y="4132975"/>
            <a:ext cx="2727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▲Micro USB 數據線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932575"/>
            <a:ext cx="4267203" cy="3200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99124" y="932575"/>
            <a:ext cx="4267203" cy="3200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/>
        </p:nvSpPr>
        <p:spPr>
          <a:xfrm>
            <a:off x="955863" y="3917525"/>
            <a:ext cx="276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▲按鈕開關 及 滑動開關</a:t>
            </a:r>
            <a:endParaRPr b="1" sz="18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5887613" y="3917513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▲電阻器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b="12549" l="0" r="0" t="0"/>
          <a:stretch/>
        </p:blipFill>
        <p:spPr>
          <a:xfrm>
            <a:off x="373500" y="1150925"/>
            <a:ext cx="3934024" cy="258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6748" y="1150925"/>
            <a:ext cx="4611052" cy="2580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/>
        </p:nvSpPr>
        <p:spPr>
          <a:xfrm>
            <a:off x="6028713" y="2418688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▲BME280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9800" y="435850"/>
            <a:ext cx="5244501" cy="440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/>
        </p:nvSpPr>
        <p:spPr>
          <a:xfrm>
            <a:off x="6028713" y="2418688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▲伺服馬達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6325" y="220450"/>
            <a:ext cx="408265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4996838" y="2441363"/>
            <a:ext cx="1629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▲DHT11</a:t>
            </a:r>
            <a:endParaRPr sz="18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375" y="152400"/>
            <a:ext cx="298116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